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39"/>
  </p:notesMasterIdLst>
  <p:sldIdLst>
    <p:sldId id="2147477863" r:id="rId3"/>
    <p:sldId id="2147477864" r:id="rId4"/>
    <p:sldId id="2147477865" r:id="rId5"/>
    <p:sldId id="2147469724" r:id="rId6"/>
    <p:sldId id="2147469716" r:id="rId7"/>
    <p:sldId id="259" r:id="rId8"/>
    <p:sldId id="2147477874" r:id="rId9"/>
    <p:sldId id="2147469720" r:id="rId10"/>
    <p:sldId id="2147477866" r:id="rId11"/>
    <p:sldId id="2147477879" r:id="rId12"/>
    <p:sldId id="2147477878" r:id="rId13"/>
    <p:sldId id="2147477867" r:id="rId14"/>
    <p:sldId id="2147477880" r:id="rId15"/>
    <p:sldId id="2147477881" r:id="rId16"/>
    <p:sldId id="2147477882" r:id="rId17"/>
    <p:sldId id="2147477891" r:id="rId18"/>
    <p:sldId id="2147477892" r:id="rId19"/>
    <p:sldId id="2147477893" r:id="rId20"/>
    <p:sldId id="2147477894" r:id="rId21"/>
    <p:sldId id="2147477895" r:id="rId22"/>
    <p:sldId id="2147477888" r:id="rId23"/>
    <p:sldId id="2147477886" r:id="rId24"/>
    <p:sldId id="2147477885" r:id="rId25"/>
    <p:sldId id="2147477887" r:id="rId26"/>
    <p:sldId id="2147477889" r:id="rId27"/>
    <p:sldId id="2147477873" r:id="rId28"/>
    <p:sldId id="2147477870" r:id="rId29"/>
    <p:sldId id="2147477871" r:id="rId30"/>
    <p:sldId id="2147477872" r:id="rId31"/>
    <p:sldId id="2147477883" r:id="rId32"/>
    <p:sldId id="2147477884" r:id="rId33"/>
    <p:sldId id="2147477868" r:id="rId34"/>
    <p:sldId id="2147477877" r:id="rId35"/>
    <p:sldId id="2147477890" r:id="rId36"/>
    <p:sldId id="2147477875" r:id="rId37"/>
    <p:sldId id="2147477876" r:id="rId38"/>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4" autoAdjust="0"/>
    <p:restoredTop sz="94660"/>
  </p:normalViewPr>
  <p:slideViewPr>
    <p:cSldViewPr snapToGrid="0">
      <p:cViewPr varScale="1">
        <p:scale>
          <a:sx n="104" d="100"/>
          <a:sy n="104" d="100"/>
        </p:scale>
        <p:origin x="32" y="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31/05/2023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5/31/2023 5:01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5/31/2023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app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errors?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 </a:t>
            </a:r>
          </a:p>
          <a:p>
            <a:r>
              <a:rPr lang="en-US" dirty="0"/>
              <a:t>And what is the error message in English?</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login performance</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Bad things that should not happen in the </a:t>
            </a:r>
            <a:r>
              <a:rPr lang="en-US" dirty="0" err="1"/>
              <a:t>OnCompanyOpen</a:t>
            </a:r>
            <a:r>
              <a:rPr lang="en-US" dirty="0"/>
              <a:t> trigger</a:t>
            </a:r>
          </a:p>
          <a:p>
            <a:pPr marL="0" indent="0">
              <a:buNone/>
            </a:pPr>
            <a:endParaRPr lang="en-US" dirty="0"/>
          </a:p>
          <a:p>
            <a:pPr marL="514350" indent="-514350">
              <a:buAutoNum type="arabicPeriod"/>
            </a:pPr>
            <a:r>
              <a:rPr lang="en-US" dirty="0"/>
              <a:t>Long running AL methods</a:t>
            </a:r>
          </a:p>
          <a:p>
            <a:pPr marL="514350" indent="-514350">
              <a:buFont typeface="Wingdings" panose="05000000000000000000" pitchFamily="2" charset="2"/>
              <a:buAutoNum type="arabicPeriod"/>
            </a:pPr>
            <a:r>
              <a:rPr lang="en-US" dirty="0"/>
              <a:t>Long running SQL statements</a:t>
            </a:r>
          </a:p>
          <a:p>
            <a:pPr marL="514350" indent="-514350">
              <a:buAutoNum type="arabicPeriod"/>
            </a:pPr>
            <a:r>
              <a:rPr lang="en-US" dirty="0"/>
              <a:t>Lock timeouts</a:t>
            </a:r>
          </a:p>
          <a:p>
            <a:pPr marL="514350" indent="-514350">
              <a:buAutoNum type="arabicPeriod"/>
            </a:pPr>
            <a:r>
              <a:rPr lang="en-US" dirty="0"/>
              <a:t>Outgoing web service calls</a:t>
            </a:r>
          </a:p>
        </p:txBody>
      </p:sp>
    </p:spTree>
    <p:extLst>
      <p:ext uri="{BB962C8B-B14F-4D97-AF65-F5344CB8AC3E}">
        <p14:creationId xmlns:p14="http://schemas.microsoft.com/office/powerpoint/2010/main" val="19904315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3149" y="1611357"/>
            <a:ext cx="8316556"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600" y="2594058"/>
            <a:ext cx="3883112" cy="127173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9600"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impact across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594059"/>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6412"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UI or background sessions?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E3D20F6-1657-79EA-3035-405A1E57D887}"/>
              </a:ext>
            </a:extLst>
          </p:cNvPr>
          <p:cNvSpPr/>
          <p:nvPr/>
        </p:nvSpPr>
        <p:spPr bwMode="auto">
          <a:xfrm>
            <a:off x="7070639" y="3580433"/>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A01E6272-A7F1-F56C-53FD-FA0469FD42E1}"/>
              </a:ext>
            </a:extLst>
          </p:cNvPr>
          <p:cNvSpPr txBox="1"/>
          <p:nvPr/>
        </p:nvSpPr>
        <p:spPr>
          <a:xfrm>
            <a:off x="7070639" y="4533191"/>
            <a:ext cx="342454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type of SQL operation wanted to lock?</a:t>
            </a:r>
            <a:endParaRPr lang="en-DK" dirty="0" err="1"/>
          </a:p>
        </p:txBody>
      </p:sp>
      <p:sp>
        <p:nvSpPr>
          <p:cNvPr id="15" name="Rectangle 14">
            <a:extLst>
              <a:ext uri="{FF2B5EF4-FFF2-40B4-BE49-F238E27FC236}">
                <a16:creationId xmlns:a16="http://schemas.microsoft.com/office/drawing/2014/main" id="{75547500-63EE-9A88-6B14-AD6AD2050B10}"/>
              </a:ext>
            </a:extLst>
          </p:cNvPr>
          <p:cNvSpPr/>
          <p:nvPr/>
        </p:nvSpPr>
        <p:spPr bwMode="auto">
          <a:xfrm>
            <a:off x="3143618" y="5551714"/>
            <a:ext cx="3883112" cy="7361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B878B5F7-9784-5084-5119-FF1DF5D08B41}"/>
              </a:ext>
            </a:extLst>
          </p:cNvPr>
          <p:cNvSpPr txBox="1"/>
          <p:nvPr/>
        </p:nvSpPr>
        <p:spPr>
          <a:xfrm>
            <a:off x="3109600" y="6391954"/>
            <a:ext cx="506285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objects in which apps were affected?</a:t>
            </a:r>
            <a:endParaRPr lang="en-DK" dirty="0" err="1"/>
          </a:p>
        </p:txBody>
      </p:sp>
    </p:spTree>
    <p:extLst>
      <p:ext uri="{BB962C8B-B14F-4D97-AF65-F5344CB8AC3E}">
        <p14:creationId xmlns:p14="http://schemas.microsoft.com/office/powerpoint/2010/main" val="6930822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1357"/>
            <a:ext cx="8309774" cy="473722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090058"/>
            <a:ext cx="2873461" cy="24125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0639" y="4494238"/>
            <a:ext cx="3457207"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When is locking a problem?</a:t>
            </a:r>
            <a:br>
              <a:rPr lang="en-US" dirty="0"/>
            </a:br>
            <a:br>
              <a:rPr lang="en-US" dirty="0"/>
            </a:br>
            <a:r>
              <a:rPr lang="en-US" dirty="0"/>
              <a:t>Maybe you can move some processing to run in the background and out of normal business hours?</a:t>
            </a:r>
            <a:endParaRPr lang="en-DK" dirty="0" err="1"/>
          </a:p>
        </p:txBody>
      </p:sp>
    </p:spTree>
    <p:extLst>
      <p:ext uri="{BB962C8B-B14F-4D97-AF65-F5344CB8AC3E}">
        <p14:creationId xmlns:p14="http://schemas.microsoft.com/office/powerpoint/2010/main" val="28377707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4068"/>
            <a:ext cx="8309774"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6988996" y="2036788"/>
            <a:ext cx="5020668"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AL </a:t>
            </a:r>
            <a:r>
              <a:rPr lang="en-US" dirty="0" err="1"/>
              <a:t>stacktrace</a:t>
            </a:r>
            <a:r>
              <a:rPr lang="en-US" dirty="0"/>
              <a:t> analysis can help you determine</a:t>
            </a:r>
          </a:p>
          <a:p>
            <a:pPr marL="457200" indent="-457200">
              <a:buAutoNum type="arabicPeriod"/>
            </a:pPr>
            <a:r>
              <a:rPr lang="en-US" dirty="0"/>
              <a:t>Which AL method tried to take locks?</a:t>
            </a:r>
          </a:p>
          <a:p>
            <a:pPr marL="457200" indent="-457200">
              <a:buAutoNum type="arabicPeriod"/>
            </a:pPr>
            <a:r>
              <a:rPr lang="en-US" dirty="0"/>
              <a:t>Which AL method was interrupted by the lock timeout (this is what the user was doing)</a:t>
            </a:r>
            <a:endParaRPr lang="en-DK" dirty="0" err="1"/>
          </a:p>
        </p:txBody>
      </p:sp>
    </p:spTree>
    <p:extLst>
      <p:ext uri="{BB962C8B-B14F-4D97-AF65-F5344CB8AC3E}">
        <p14:creationId xmlns:p14="http://schemas.microsoft.com/office/powerpoint/2010/main" val="38272205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- 4</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4068"/>
            <a:ext cx="8305936"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4768309" y="4204405"/>
            <a:ext cx="5322747" cy="246221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SQL analysis can help you determine</a:t>
            </a:r>
          </a:p>
          <a:p>
            <a:pPr marL="457200" indent="-457200">
              <a:buAutoNum type="arabicPeriod"/>
            </a:pPr>
            <a:r>
              <a:rPr lang="en-US" dirty="0"/>
              <a:t>What type of operation tried to take the lock? If this is a SELECT statement, then look at isolation level below.</a:t>
            </a:r>
          </a:p>
          <a:p>
            <a:pPr marL="457200" indent="-457200">
              <a:buAutoNum type="arabicPeriod"/>
            </a:pPr>
            <a:r>
              <a:rPr lang="en-US" dirty="0"/>
              <a:t>Which isolation level was used in the AL? Could you use the new construct XXX that was introduced in version 22 to remove this lock or reduce the impact of it?</a:t>
            </a:r>
          </a:p>
        </p:txBody>
      </p:sp>
    </p:spTree>
    <p:extLst>
      <p:ext uri="{BB962C8B-B14F-4D97-AF65-F5344CB8AC3E}">
        <p14:creationId xmlns:p14="http://schemas.microsoft.com/office/powerpoint/2010/main" val="41458811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- 5</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5316"/>
            <a:ext cx="8305936" cy="472930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1480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2547623" y="4171747"/>
            <a:ext cx="5890166" cy="215443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NB! This is the </a:t>
            </a:r>
            <a:r>
              <a:rPr lang="en-US" i="1" dirty="0"/>
              <a:t>Long Running SQL Statements</a:t>
            </a:r>
            <a:r>
              <a:rPr lang="en-US" dirty="0"/>
              <a:t> page</a:t>
            </a:r>
            <a:br>
              <a:rPr lang="en-US" dirty="0"/>
            </a:br>
            <a:endParaRPr lang="en-US" dirty="0"/>
          </a:p>
          <a:p>
            <a:r>
              <a:rPr lang="en-US" dirty="0"/>
              <a:t>SQL analysis on this page can help you determine what other SQL statements were running at the same time as the statement that timed out? Note that you need to look at the timestamp 30 seconds prior to the lock timeout event.</a:t>
            </a:r>
          </a:p>
        </p:txBody>
      </p:sp>
      <p:sp>
        <p:nvSpPr>
          <p:cNvPr id="3" name="Rectangle 2">
            <a:extLst>
              <a:ext uri="{FF2B5EF4-FFF2-40B4-BE49-F238E27FC236}">
                <a16:creationId xmlns:a16="http://schemas.microsoft.com/office/drawing/2014/main" id="{4C0771A5-34A3-C395-4CA7-D560A5A39F6D}"/>
              </a:ext>
            </a:extLst>
          </p:cNvPr>
          <p:cNvSpPr/>
          <p:nvPr/>
        </p:nvSpPr>
        <p:spPr bwMode="auto">
          <a:xfrm>
            <a:off x="3127289" y="2085975"/>
            <a:ext cx="5955479" cy="146140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35D0BB2-C2AA-2165-81ED-234AC2F18262}"/>
              </a:ext>
            </a:extLst>
          </p:cNvPr>
          <p:cNvSpPr/>
          <p:nvPr/>
        </p:nvSpPr>
        <p:spPr bwMode="auto">
          <a:xfrm>
            <a:off x="9213398" y="4511980"/>
            <a:ext cx="990998" cy="105606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925411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a:t>Tuning incoming </a:t>
            </a:r>
            <a:r>
              <a:rPr lang="en-US" dirty="0"/>
              <a:t>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533275"/>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Use APIs over OData/SOAP on UI pages</a:t>
            </a:r>
          </a:p>
          <a:p>
            <a:pPr marL="514350" indent="-514350">
              <a:buAutoNum type="arabicPeriod"/>
            </a:pPr>
            <a:r>
              <a:rPr lang="en-US" dirty="0"/>
              <a:t>Reduce aggressive calls</a:t>
            </a:r>
          </a:p>
          <a:p>
            <a:pPr marL="514350" indent="-514350">
              <a:buFont typeface="Wingdings" panose="05000000000000000000" pitchFamily="2" charset="2"/>
              <a:buAutoNum type="arabicPeriod"/>
            </a:pPr>
            <a:r>
              <a:rPr lang="en-US" dirty="0"/>
              <a:t>Check time spend in queues</a:t>
            </a:r>
          </a:p>
          <a:p>
            <a:pPr marL="514350" indent="-514350">
              <a:buAutoNum type="arabicPeriod"/>
            </a:pPr>
            <a:r>
              <a:rPr lang="en-US" dirty="0"/>
              <a:t>Fix non-200 HTTP errors (these just waste resources)</a:t>
            </a:r>
          </a:p>
          <a:p>
            <a:pPr marL="514350" indent="-514350">
              <a:buAutoNum type="arabicPeriod"/>
            </a:pPr>
            <a:r>
              <a:rPr lang="en-US" dirty="0"/>
              <a:t>Check time spend in queues</a:t>
            </a:r>
            <a:endParaRPr lang="en-DK" dirty="0"/>
          </a:p>
        </p:txBody>
      </p:sp>
    </p:spTree>
    <p:extLst>
      <p:ext uri="{BB962C8B-B14F-4D97-AF65-F5344CB8AC3E}">
        <p14:creationId xmlns:p14="http://schemas.microsoft.com/office/powerpoint/2010/main" val="327794085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Is your API code fast?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11357"/>
            <a:ext cx="829181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3584121"/>
            <a:ext cx="3420836" cy="96746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426812" y="3177990"/>
            <a:ext cx="256627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on category </a:t>
            </a:r>
            <a:r>
              <a:rPr lang="en-US" i="1" dirty="0"/>
              <a:t>API</a:t>
            </a:r>
          </a:p>
        </p:txBody>
      </p:sp>
    </p:spTree>
    <p:extLst>
      <p:ext uri="{BB962C8B-B14F-4D97-AF65-F5344CB8AC3E}">
        <p14:creationId xmlns:p14="http://schemas.microsoft.com/office/powerpoint/2010/main" val="18400860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Does your API calls get queued up?</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1477" y="1611357"/>
            <a:ext cx="8319900"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046527"/>
            <a:ext cx="6916144" cy="4264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692026" y="2104386"/>
            <a:ext cx="2566275"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Queue time statistics, anyone?</a:t>
            </a:r>
          </a:p>
          <a:p>
            <a:endParaRPr lang="en-US" dirty="0"/>
          </a:p>
          <a:p>
            <a:endParaRPr lang="en-DK" dirty="0" err="1"/>
          </a:p>
        </p:txBody>
      </p:sp>
    </p:spTree>
    <p:extLst>
      <p:ext uri="{BB962C8B-B14F-4D97-AF65-F5344CB8AC3E}">
        <p14:creationId xmlns:p14="http://schemas.microsoft.com/office/powerpoint/2010/main" val="39361318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Are you calling APIs aggressively?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20144"/>
            <a:ext cx="8291818" cy="4719648"/>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2057400"/>
            <a:ext cx="3420836" cy="41311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9785508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Incoming web service performance – non-200 calls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0709" y="1595303"/>
            <a:ext cx="8368355"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037168"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40926" y="248740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831757" y="4700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Fix errors on these endpoints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11F5E51C-32E7-994A-4D22-05B3E1277488}"/>
              </a:ext>
            </a:extLst>
          </p:cNvPr>
          <p:cNvGrpSpPr/>
          <p:nvPr/>
        </p:nvGrpSpPr>
        <p:grpSpPr>
          <a:xfrm>
            <a:off x="7940061" y="4084759"/>
            <a:ext cx="3100530" cy="1807950"/>
            <a:chOff x="7862501" y="3498066"/>
            <a:chExt cx="3100530" cy="1807950"/>
          </a:xfrm>
        </p:grpSpPr>
        <p:sp>
          <p:nvSpPr>
            <p:cNvPr id="10" name="Rectangle 9">
              <a:extLst>
                <a:ext uri="{FF2B5EF4-FFF2-40B4-BE49-F238E27FC236}">
                  <a16:creationId xmlns:a16="http://schemas.microsoft.com/office/drawing/2014/main" id="{F134A176-C7FE-D28D-5B8E-B03D84C3E7B1}"/>
                </a:ext>
              </a:extLst>
            </p:cNvPr>
            <p:cNvSpPr/>
            <p:nvPr/>
          </p:nvSpPr>
          <p:spPr bwMode="auto">
            <a:xfrm>
              <a:off x="8674553" y="3498066"/>
              <a:ext cx="1036120" cy="14342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862501" y="4998239"/>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Filter to only show errors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spTree>
    <p:extLst>
      <p:ext uri="{BB962C8B-B14F-4D97-AF65-F5344CB8AC3E}">
        <p14:creationId xmlns:p14="http://schemas.microsoft.com/office/powerpoint/2010/main" val="3352977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Check outgoing web service calls in UI sessions</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Update performance – do you use </a:t>
            </a:r>
            <a:r>
              <a:rPr lang="en-US" dirty="0" err="1"/>
              <a:t>DataTransfer</a:t>
            </a:r>
            <a:r>
              <a:rPr lang="en-US" dirty="0"/>
              <a: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08302"/>
            <a:ext cx="7971285"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793418" y="3342424"/>
            <a:ext cx="3371180" cy="11439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039461" y="26118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6953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65035" y="3342424"/>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app updates take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591459"/>
            <a:ext cx="3371180" cy="6601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12409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How set-based is the update code?</a:t>
            </a:r>
            <a:endParaRPr lang="en-DK" dirty="0" err="1"/>
          </a:p>
        </p:txBody>
      </p:sp>
    </p:spTree>
    <p:extLst>
      <p:ext uri="{BB962C8B-B14F-4D97-AF65-F5344CB8AC3E}">
        <p14:creationId xmlns:p14="http://schemas.microsoft.com/office/powerpoint/2010/main" val="29809950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Track performance test results – also over time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15667"/>
            <a:ext cx="7971285" cy="452860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821304" y="4326863"/>
            <a:ext cx="3371180" cy="10000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50682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331183" y="4286410"/>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test runs that take a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474727"/>
            <a:ext cx="3371180" cy="7769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770015"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are the timings for the different scenarios?</a:t>
            </a:r>
            <a:endParaRPr lang="en-DK" dirty="0" err="1"/>
          </a:p>
        </p:txBody>
      </p:sp>
    </p:spTree>
    <p:extLst>
      <p:ext uri="{BB962C8B-B14F-4D97-AF65-F5344CB8AC3E}">
        <p14:creationId xmlns:p14="http://schemas.microsoft.com/office/powerpoint/2010/main" val="39535820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Feature Management switches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7270"/>
            <a:ext cx="9761173" cy="556539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864424"/>
            <a:ext cx="4408052" cy="134451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73498"/>
            <a:ext cx="4653571" cy="21048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7364169" y="4062798"/>
            <a:ext cx="2775874"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changes across all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864424"/>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Who did it?</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5309687" y="6463535"/>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5064127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7591</TotalTime>
  <Words>733</Words>
  <Application>Microsoft Office PowerPoint</Application>
  <PresentationFormat>Widescreen</PresentationFormat>
  <Paragraphs>108</Paragraphs>
  <Slides>36</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36</vt:i4>
      </vt:variant>
    </vt:vector>
  </HeadingPairs>
  <TitlesOfParts>
    <vt:vector size="44" baseType="lpstr">
      <vt:lpstr>Arial</vt:lpstr>
      <vt:lpstr>Calibri</vt:lpstr>
      <vt:lpstr>Consolas</vt:lpstr>
      <vt:lpstr>Segoe UI</vt:lpstr>
      <vt:lpstr>Segoe UI Semibold</vt:lpstr>
      <vt:lpstr>Wingdings</vt:lpstr>
      <vt:lpstr>Microsoft D365 template</vt:lpstr>
      <vt:lpstr>1_Microsoft D365 template</vt:lpstr>
      <vt:lpstr>Telemetry (Power BI) app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see if customer is using Microsoft connectors</vt:lpstr>
      <vt:lpstr>Errors</vt:lpstr>
      <vt:lpstr>Troubleshoot errors that users see</vt:lpstr>
      <vt:lpstr>Troubleshoot permission issues</vt:lpstr>
      <vt:lpstr>Performance</vt:lpstr>
      <vt:lpstr>Tuning login performance</vt:lpstr>
      <vt:lpstr>Login performance</vt:lpstr>
      <vt:lpstr>Long running AL methods</vt:lpstr>
      <vt:lpstr>Analyzing database locks - 1</vt:lpstr>
      <vt:lpstr>Analyzing database locks - 2</vt:lpstr>
      <vt:lpstr>Analyzing database locks - 3</vt:lpstr>
      <vt:lpstr>Analyzing database locks - 4</vt:lpstr>
      <vt:lpstr>Analyzing database locks - 5</vt:lpstr>
      <vt:lpstr>Tuning incoming web service calls</vt:lpstr>
      <vt:lpstr>Is your API code fast?</vt:lpstr>
      <vt:lpstr>Does your API calls get queued up?</vt:lpstr>
      <vt:lpstr>Are you calling APIs aggressively?</vt:lpstr>
      <vt:lpstr>Incoming web service performance – non-200 calls</vt:lpstr>
      <vt:lpstr>Tuning outgoing web service calls</vt:lpstr>
      <vt:lpstr>Outgoing web service performance - 1</vt:lpstr>
      <vt:lpstr>Outgoing web service performance - 2</vt:lpstr>
      <vt:lpstr>Outgoing web service performance - 3</vt:lpstr>
      <vt:lpstr>Update performance – do you use DataTransfer?</vt:lpstr>
      <vt:lpstr>Track performance test results – also over time</vt:lpstr>
      <vt:lpstr>Administration</vt:lpstr>
      <vt:lpstr>Track changes to Feature Management switches</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14</cp:revision>
  <dcterms:created xsi:type="dcterms:W3CDTF">2023-05-11T10:10:30Z</dcterms:created>
  <dcterms:modified xsi:type="dcterms:W3CDTF">2023-05-31T05:29:13Z</dcterms:modified>
</cp:coreProperties>
</file>